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4" name="Shape 32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xfrm>
            <a:off x="684212" y="685798"/>
            <a:ext cx="8001001" cy="2971802"/>
          </a:xfrm>
          <a:prstGeom prst="rect">
            <a:avLst/>
          </a:prstGeom>
        </p:spPr>
        <p:txBody>
          <a:bodyPr anchor="b"/>
          <a:lstStyle>
            <a:lvl1pPr defTabSz="457200">
              <a:lnSpc>
                <a:spcPct val="100000"/>
              </a:lnSpc>
              <a:defRPr cap="all" sz="4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684212" y="3843866"/>
            <a:ext cx="6400801" cy="1947334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1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1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1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1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1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traight Connector 15"/>
          <p:cNvSpPr/>
          <p:nvPr/>
        </p:nvSpPr>
        <p:spPr>
          <a:xfrm flipH="1">
            <a:off x="8228011" y="8467"/>
            <a:ext cx="3810001" cy="3810001"/>
          </a:xfrm>
          <a:prstGeom prst="line">
            <a:avLst/>
          </a:prstGeom>
          <a:ln w="12700" cap="rnd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Straight Connector 16"/>
          <p:cNvSpPr/>
          <p:nvPr/>
        </p:nvSpPr>
        <p:spPr>
          <a:xfrm flipH="1">
            <a:off x="6108169" y="91544"/>
            <a:ext cx="6080656" cy="6080656"/>
          </a:xfrm>
          <a:prstGeom prst="line">
            <a:avLst/>
          </a:prstGeom>
          <a:ln w="12700" cap="rnd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Straight Connector 18"/>
          <p:cNvSpPr/>
          <p:nvPr/>
        </p:nvSpPr>
        <p:spPr>
          <a:xfrm flipH="1">
            <a:off x="7235825" y="228600"/>
            <a:ext cx="4953000" cy="4953000"/>
          </a:xfrm>
          <a:prstGeom prst="line">
            <a:avLst/>
          </a:prstGeom>
          <a:ln w="12700" cap="rnd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7" name="Straight Connector 20"/>
          <p:cNvSpPr/>
          <p:nvPr/>
        </p:nvSpPr>
        <p:spPr>
          <a:xfrm flipH="1">
            <a:off x="7335836" y="32277"/>
            <a:ext cx="4852990" cy="4852991"/>
          </a:xfrm>
          <a:prstGeom prst="line">
            <a:avLst/>
          </a:prstGeom>
          <a:ln w="31750" cap="rnd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8" name="Straight Connector 22"/>
          <p:cNvSpPr/>
          <p:nvPr/>
        </p:nvSpPr>
        <p:spPr>
          <a:xfrm flipH="1">
            <a:off x="7845425" y="609601"/>
            <a:ext cx="4343400" cy="4343399"/>
          </a:xfrm>
          <a:prstGeom prst="line">
            <a:avLst/>
          </a:prstGeom>
          <a:ln w="31750" cap="rnd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106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7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8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9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0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12" name="Title Text"/>
          <p:cNvSpPr txBox="1"/>
          <p:nvPr>
            <p:ph type="title"/>
          </p:nvPr>
        </p:nvSpPr>
        <p:spPr>
          <a:xfrm>
            <a:off x="684212" y="4487331"/>
            <a:ext cx="8534401" cy="1507068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all" sz="3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3" name="Body Level One…"/>
          <p:cNvSpPr txBox="1"/>
          <p:nvPr>
            <p:ph type="body" sz="half" idx="1"/>
          </p:nvPr>
        </p:nvSpPr>
        <p:spPr>
          <a:xfrm>
            <a:off x="684212" y="685800"/>
            <a:ext cx="8534401" cy="3615267"/>
          </a:xfrm>
          <a:prstGeom prst="rect">
            <a:avLst/>
          </a:prstGeom>
        </p:spPr>
        <p:txBody>
          <a:bodyPr anchor="ctr"/>
          <a:lstStyle>
            <a:lvl1pPr marL="285750" indent="-28575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74700" indent="-31750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71587" indent="-357187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16528" indent="-244928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73728" indent="-244928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121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2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3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4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27" name="Title Text"/>
          <p:cNvSpPr txBox="1"/>
          <p:nvPr>
            <p:ph type="title"/>
          </p:nvPr>
        </p:nvSpPr>
        <p:spPr>
          <a:xfrm>
            <a:off x="684210" y="2006600"/>
            <a:ext cx="8534402" cy="2281601"/>
          </a:xfrm>
          <a:prstGeom prst="rect">
            <a:avLst/>
          </a:prstGeom>
        </p:spPr>
        <p:txBody>
          <a:bodyPr anchor="b"/>
          <a:lstStyle>
            <a:lvl1pPr defTabSz="457200">
              <a:lnSpc>
                <a:spcPct val="100000"/>
              </a:lnSpc>
              <a:defRPr cap="all" sz="3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8" name="Body Level One…"/>
          <p:cNvSpPr txBox="1"/>
          <p:nvPr>
            <p:ph type="body" sz="quarter" idx="1"/>
          </p:nvPr>
        </p:nvSpPr>
        <p:spPr>
          <a:xfrm>
            <a:off x="684212" y="4495800"/>
            <a:ext cx="8534401" cy="1498600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136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7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8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9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0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42" name="Title Text"/>
          <p:cNvSpPr txBox="1"/>
          <p:nvPr>
            <p:ph type="title"/>
          </p:nvPr>
        </p:nvSpPr>
        <p:spPr>
          <a:xfrm>
            <a:off x="684212" y="4487331"/>
            <a:ext cx="8534401" cy="1507068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all" sz="3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3" name="Body Level One…"/>
          <p:cNvSpPr txBox="1"/>
          <p:nvPr>
            <p:ph type="body" sz="half" idx="1"/>
          </p:nvPr>
        </p:nvSpPr>
        <p:spPr>
          <a:xfrm>
            <a:off x="684210" y="685800"/>
            <a:ext cx="4937656" cy="3615267"/>
          </a:xfrm>
          <a:prstGeom prst="rect">
            <a:avLst/>
          </a:prstGeom>
        </p:spPr>
        <p:txBody>
          <a:bodyPr anchor="ctr"/>
          <a:lstStyle>
            <a:lvl1pPr marL="285750" indent="-28575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74700" indent="-31750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71587" indent="-357187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16528" indent="-244928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73728" indent="-244928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151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2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3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4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5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57" name="Title Text"/>
          <p:cNvSpPr txBox="1"/>
          <p:nvPr>
            <p:ph type="title"/>
          </p:nvPr>
        </p:nvSpPr>
        <p:spPr>
          <a:xfrm>
            <a:off x="684212" y="4487331"/>
            <a:ext cx="8534401" cy="1507068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all" sz="3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8" name="Body Level One…"/>
          <p:cNvSpPr txBox="1"/>
          <p:nvPr>
            <p:ph type="body" sz="quarter" idx="1"/>
          </p:nvPr>
        </p:nvSpPr>
        <p:spPr>
          <a:xfrm>
            <a:off x="972080" y="685800"/>
            <a:ext cx="4649788" cy="576263"/>
          </a:xfrm>
          <a:prstGeom prst="rect">
            <a:avLst/>
          </a:prstGeom>
        </p:spPr>
        <p:txBody>
          <a:bodyPr anchor="b"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9" name="Text Placeholder 4"/>
          <p:cNvSpPr/>
          <p:nvPr>
            <p:ph type="body" sz="quarter" idx="21"/>
          </p:nvPr>
        </p:nvSpPr>
        <p:spPr>
          <a:xfrm>
            <a:off x="6079066" y="685800"/>
            <a:ext cx="4665134" cy="576263"/>
          </a:xfrm>
          <a:prstGeom prst="rect">
            <a:avLst/>
          </a:prstGeom>
        </p:spPr>
        <p:txBody>
          <a:bodyPr anchor="b"/>
          <a:lstStyle/>
          <a:p>
            <a: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60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167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9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0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1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73" name="Title Text"/>
          <p:cNvSpPr txBox="1"/>
          <p:nvPr>
            <p:ph type="title"/>
          </p:nvPr>
        </p:nvSpPr>
        <p:spPr>
          <a:xfrm>
            <a:off x="684212" y="4487331"/>
            <a:ext cx="8534401" cy="1507068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all" sz="3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181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2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3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4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5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87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194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5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6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7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8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00" name="Title Text"/>
          <p:cNvSpPr txBox="1"/>
          <p:nvPr>
            <p:ph type="title"/>
          </p:nvPr>
        </p:nvSpPr>
        <p:spPr>
          <a:xfrm>
            <a:off x="7085011" y="685800"/>
            <a:ext cx="3657601" cy="1371600"/>
          </a:xfrm>
          <a:prstGeom prst="rect">
            <a:avLst/>
          </a:prstGeom>
        </p:spPr>
        <p:txBody>
          <a:bodyPr anchor="b"/>
          <a:lstStyle>
            <a:lvl1pPr defTabSz="457200">
              <a:lnSpc>
                <a:spcPct val="100000"/>
              </a:lnSpc>
              <a:defRPr cap="all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1" name="Body Level One…"/>
          <p:cNvSpPr txBox="1"/>
          <p:nvPr>
            <p:ph type="body" sz="half" idx="1"/>
          </p:nvPr>
        </p:nvSpPr>
        <p:spPr>
          <a:xfrm>
            <a:off x="684212" y="685800"/>
            <a:ext cx="5943602" cy="5308600"/>
          </a:xfrm>
          <a:prstGeom prst="rect">
            <a:avLst/>
          </a:prstGeom>
        </p:spPr>
        <p:txBody>
          <a:bodyPr anchor="ctr"/>
          <a:lstStyle>
            <a:lvl1pPr marL="285750" indent="-28575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74700" indent="-31750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71587" indent="-357187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16528" indent="-244928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73728" indent="-244928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Tx/>
              <a:buChar char="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Text Placeholder 3"/>
          <p:cNvSpPr/>
          <p:nvPr>
            <p:ph type="body" sz="quarter" idx="21"/>
          </p:nvPr>
        </p:nvSpPr>
        <p:spPr>
          <a:xfrm>
            <a:off x="7085011" y="2209799"/>
            <a:ext cx="3657601" cy="2091266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6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203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210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1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2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3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4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16" name="Title Text"/>
          <p:cNvSpPr txBox="1"/>
          <p:nvPr>
            <p:ph type="title"/>
          </p:nvPr>
        </p:nvSpPr>
        <p:spPr>
          <a:xfrm>
            <a:off x="4722812" y="1447800"/>
            <a:ext cx="6019801" cy="1143000"/>
          </a:xfrm>
          <a:prstGeom prst="rect">
            <a:avLst/>
          </a:prstGeom>
        </p:spPr>
        <p:txBody>
          <a:bodyPr anchor="b"/>
          <a:lstStyle>
            <a:lvl1pPr defTabSz="457200">
              <a:lnSpc>
                <a:spcPct val="100000"/>
              </a:lnSpc>
              <a:defRPr cap="all" sz="2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7" name="Picture Placeholder 2"/>
          <p:cNvSpPr/>
          <p:nvPr>
            <p:ph type="pic" sz="quarter" idx="21"/>
          </p:nvPr>
        </p:nvSpPr>
        <p:spPr>
          <a:xfrm>
            <a:off x="989011" y="914400"/>
            <a:ext cx="3280976" cy="4572000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18" name="Body Level One…"/>
          <p:cNvSpPr txBox="1"/>
          <p:nvPr>
            <p:ph type="body" sz="quarter" idx="1"/>
          </p:nvPr>
        </p:nvSpPr>
        <p:spPr>
          <a:xfrm>
            <a:off x="4722812" y="2777065"/>
            <a:ext cx="6021388" cy="2048935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226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7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8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9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0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32" name="Title Text"/>
          <p:cNvSpPr txBox="1"/>
          <p:nvPr>
            <p:ph type="title"/>
          </p:nvPr>
        </p:nvSpPr>
        <p:spPr>
          <a:xfrm>
            <a:off x="684212" y="4487331"/>
            <a:ext cx="8534401" cy="1507068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all" sz="3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3" name="Picture Placeholder 2"/>
          <p:cNvSpPr/>
          <p:nvPr>
            <p:ph type="pic" idx="21"/>
          </p:nvPr>
        </p:nvSpPr>
        <p:spPr>
          <a:xfrm>
            <a:off x="685799" y="533400"/>
            <a:ext cx="10818814" cy="3124200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34" name="Body Level One…"/>
          <p:cNvSpPr txBox="1"/>
          <p:nvPr>
            <p:ph type="body" sz="quarter" idx="1"/>
          </p:nvPr>
        </p:nvSpPr>
        <p:spPr>
          <a:xfrm>
            <a:off x="914402" y="3843866"/>
            <a:ext cx="8304211" cy="457201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6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6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6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6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6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5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242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3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4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5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6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48" name="Title Text"/>
          <p:cNvSpPr txBox="1"/>
          <p:nvPr>
            <p:ph type="title"/>
          </p:nvPr>
        </p:nvSpPr>
        <p:spPr>
          <a:xfrm>
            <a:off x="684212" y="685800"/>
            <a:ext cx="10058401" cy="27432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all" sz="3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9" name="Body Level One…"/>
          <p:cNvSpPr txBox="1"/>
          <p:nvPr>
            <p:ph type="body" sz="quarter" idx="1"/>
          </p:nvPr>
        </p:nvSpPr>
        <p:spPr>
          <a:xfrm>
            <a:off x="684212" y="4114800"/>
            <a:ext cx="8535989" cy="1879600"/>
          </a:xfrm>
          <a:prstGeom prst="rect">
            <a:avLst/>
          </a:prstGeom>
        </p:spPr>
        <p:txBody>
          <a:bodyPr anchor="ctr"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0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257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8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9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0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1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63" name="Title Text"/>
          <p:cNvSpPr txBox="1"/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all" sz="3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64" name="Body Level One…"/>
          <p:cNvSpPr txBox="1"/>
          <p:nvPr>
            <p:ph type="body" sz="quarter" idx="1"/>
          </p:nvPr>
        </p:nvSpPr>
        <p:spPr>
          <a:xfrm>
            <a:off x="1446212" y="3429000"/>
            <a:ext cx="8534401" cy="381000"/>
          </a:xfrm>
          <a:prstGeom prst="rect">
            <a:avLst/>
          </a:prstGeom>
        </p:spPr>
        <p:txBody>
          <a:bodyPr anchor="ctr"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5" name="Text Placeholder 2"/>
          <p:cNvSpPr/>
          <p:nvPr>
            <p:ph type="body" sz="quarter" idx="21"/>
          </p:nvPr>
        </p:nvSpPr>
        <p:spPr>
          <a:xfrm>
            <a:off x="684212" y="4301066"/>
            <a:ext cx="8534401" cy="1684866"/>
          </a:xfrm>
          <a:prstGeom prst="rect">
            <a:avLst/>
          </a:prstGeom>
        </p:spPr>
        <p:txBody>
          <a:bodyPr anchor="ctr"/>
          <a:lstStyle/>
          <a:p>
            <a: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266" name="TextBox 13"/>
          <p:cNvSpPr txBox="1"/>
          <p:nvPr/>
        </p:nvSpPr>
        <p:spPr>
          <a:xfrm>
            <a:off x="577531" y="436590"/>
            <a:ext cx="51816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267" name="TextBox 14"/>
          <p:cNvSpPr txBox="1"/>
          <p:nvPr/>
        </p:nvSpPr>
        <p:spPr>
          <a:xfrm>
            <a:off x="10331131" y="2392968"/>
            <a:ext cx="51816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8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268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275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6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7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8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9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81" name="Title Text"/>
          <p:cNvSpPr txBox="1"/>
          <p:nvPr>
            <p:ph type="title"/>
          </p:nvPr>
        </p:nvSpPr>
        <p:spPr>
          <a:xfrm>
            <a:off x="684212" y="3429000"/>
            <a:ext cx="8534401" cy="1697401"/>
          </a:xfrm>
          <a:prstGeom prst="rect">
            <a:avLst/>
          </a:prstGeom>
        </p:spPr>
        <p:txBody>
          <a:bodyPr anchor="b"/>
          <a:lstStyle>
            <a:lvl1pPr defTabSz="457200">
              <a:lnSpc>
                <a:spcPct val="100000"/>
              </a:lnSpc>
              <a:defRPr cap="all" sz="3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82" name="Body Level One…"/>
          <p:cNvSpPr txBox="1"/>
          <p:nvPr>
            <p:ph type="body" sz="quarter" idx="1"/>
          </p:nvPr>
        </p:nvSpPr>
        <p:spPr>
          <a:xfrm>
            <a:off x="684210" y="5132980"/>
            <a:ext cx="8535991" cy="860401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3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290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1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2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3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4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96" name="Title Text"/>
          <p:cNvSpPr txBox="1"/>
          <p:nvPr>
            <p:ph type="title"/>
          </p:nvPr>
        </p:nvSpPr>
        <p:spPr>
          <a:xfrm>
            <a:off x="1141412" y="685800"/>
            <a:ext cx="9144001" cy="27432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all" sz="3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97" name="Body Level One…"/>
          <p:cNvSpPr txBox="1"/>
          <p:nvPr>
            <p:ph type="body" sz="quarter" idx="1"/>
          </p:nvPr>
        </p:nvSpPr>
        <p:spPr>
          <a:xfrm>
            <a:off x="684212" y="3928533"/>
            <a:ext cx="8534401" cy="1049867"/>
          </a:xfrm>
          <a:prstGeom prst="rect">
            <a:avLst/>
          </a:prstGeom>
        </p:spPr>
        <p:txBody>
          <a:bodyPr anchor="b"/>
          <a:lstStyle>
            <a:lvl1pPr marL="285750" indent="-5715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cap="all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838200" indent="-381000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"/>
              <a:defRPr cap="all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43025" indent="-428625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"/>
              <a:defRPr cap="all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65514" indent="-293914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"/>
              <a:defRPr cap="all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22714" indent="-293914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"/>
              <a:defRPr cap="all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8" name="Text Placeholder 2"/>
          <p:cNvSpPr/>
          <p:nvPr>
            <p:ph type="body" sz="quarter" idx="21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299" name="TextBox 10"/>
          <p:cNvSpPr txBox="1"/>
          <p:nvPr/>
        </p:nvSpPr>
        <p:spPr>
          <a:xfrm>
            <a:off x="577531" y="436590"/>
            <a:ext cx="51816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300" name="TextBox 11"/>
          <p:cNvSpPr txBox="1"/>
          <p:nvPr/>
        </p:nvSpPr>
        <p:spPr>
          <a:xfrm>
            <a:off x="10331131" y="2392968"/>
            <a:ext cx="51816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8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301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308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9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0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1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2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14" name="Title Text"/>
          <p:cNvSpPr txBox="1"/>
          <p:nvPr>
            <p:ph type="title"/>
          </p:nvPr>
        </p:nvSpPr>
        <p:spPr>
          <a:xfrm>
            <a:off x="684212" y="685800"/>
            <a:ext cx="10058401" cy="27432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all" sz="36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15" name="Body Level One…"/>
          <p:cNvSpPr txBox="1"/>
          <p:nvPr>
            <p:ph type="body" sz="quarter" idx="1"/>
          </p:nvPr>
        </p:nvSpPr>
        <p:spPr>
          <a:xfrm>
            <a:off x="684212" y="3928533"/>
            <a:ext cx="8534401" cy="838201"/>
          </a:xfrm>
          <a:prstGeom prst="rect">
            <a:avLst/>
          </a:prstGeom>
        </p:spPr>
        <p:txBody>
          <a:bodyPr anchor="b"/>
          <a:lstStyle>
            <a:lvl1pPr marL="285750" indent="-5715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cap="all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838200" indent="-381000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"/>
              <a:defRPr cap="all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43025" indent="-428625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"/>
              <a:defRPr cap="all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65514" indent="-293914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"/>
              <a:defRPr cap="all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22714" indent="-293914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"/>
              <a:defRPr cap="all"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6" name="Text Placeholder 2"/>
          <p:cNvSpPr/>
          <p:nvPr>
            <p:ph type="body" sz="quarter" idx="21"/>
          </p:nvPr>
        </p:nvSpPr>
        <p:spPr>
          <a:xfrm>
            <a:off x="684211" y="4766731"/>
            <a:ext cx="8534401" cy="1227668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17" name="Slide Number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Relationship Id="rId3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tif"/><Relationship Id="rId3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Rectangle 1"/>
          <p:cNvSpPr txBox="1"/>
          <p:nvPr/>
        </p:nvSpPr>
        <p:spPr>
          <a:xfrm>
            <a:off x="732201" y="1899239"/>
            <a:ext cx="10921118" cy="2384138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u="sng"/>
            </a:pPr>
            <a:r>
              <a:t>Initial musical task </a:t>
            </a:r>
          </a:p>
          <a:p>
            <a:pPr algn="ctr">
              <a:defRPr b="1" u="sng"/>
            </a:pPr>
          </a:p>
          <a:p>
            <a:pPr algn="ctr"/>
            <a:r>
              <a:t>Listen carefully to the following piece of music </a:t>
            </a:r>
          </a:p>
          <a:p>
            <a:pPr algn="ctr"/>
          </a:p>
          <a:p>
            <a:pPr algn="ctr"/>
            <a:r>
              <a:t>Reflect to yourself, what do you hear? How many instruments can you hear? </a:t>
            </a:r>
          </a:p>
          <a:p>
            <a:pPr algn="ctr"/>
          </a:p>
          <a:p>
            <a:pPr algn="ctr"/>
          </a:p>
        </p:txBody>
      </p:sp>
      <p:sp>
        <p:nvSpPr>
          <p:cNvPr id="327" name="https://www.musical-u.com/learn/making-sense-of-polyrhythms/"/>
          <p:cNvSpPr txBox="1"/>
          <p:nvPr/>
        </p:nvSpPr>
        <p:spPr>
          <a:xfrm>
            <a:off x="5767202" y="6319132"/>
            <a:ext cx="6202894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/>
          </a:lstStyle>
          <a:p>
            <a:pPr/>
            <a:r>
              <a:t>https://www.musical-u.com/learn/making-sense-of-polyrhythms/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Rectangle 1"/>
          <p:cNvSpPr txBox="1"/>
          <p:nvPr/>
        </p:nvSpPr>
        <p:spPr>
          <a:xfrm>
            <a:off x="732201" y="1899239"/>
            <a:ext cx="10921118" cy="1799938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u="sng"/>
            </a:pPr>
            <a:r>
              <a:t>Learning Objectives</a:t>
            </a:r>
          </a:p>
          <a:p>
            <a:pPr algn="ctr"/>
          </a:p>
          <a:p>
            <a:pPr algn="ctr"/>
            <a:r>
              <a:t>1. To define what a polyrhythm is and create a polyrhythm</a:t>
            </a:r>
            <a:endParaRPr u="sng"/>
          </a:p>
          <a:p>
            <a:pPr algn="ctr"/>
          </a:p>
          <a:p>
            <a:pPr algn="ctr"/>
            <a:r>
              <a:t>2. To compose and perform a piece of descriptive music that uses polyrhythms and tells a story</a:t>
            </a:r>
          </a:p>
        </p:txBody>
      </p:sp>
      <p:sp>
        <p:nvSpPr>
          <p:cNvPr id="330" name="Title 3"/>
          <p:cNvSpPr txBox="1"/>
          <p:nvPr/>
        </p:nvSpPr>
        <p:spPr>
          <a:xfrm>
            <a:off x="561262" y="433104"/>
            <a:ext cx="11262997" cy="1024218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b="1" sz="4500">
                <a:solidFill>
                  <a:srgbClr val="FFFFFF"/>
                </a:solidFill>
              </a:defRPr>
            </a:lvl1pPr>
          </a:lstStyle>
          <a:p>
            <a:pPr/>
            <a:r>
              <a:t>Descriptive Music and Polyrhythms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itle 3"/>
          <p:cNvSpPr txBox="1"/>
          <p:nvPr>
            <p:ph type="title"/>
          </p:nvPr>
        </p:nvSpPr>
        <p:spPr>
          <a:xfrm>
            <a:off x="251719" y="6018183"/>
            <a:ext cx="7998412" cy="793516"/>
          </a:xfrm>
          <a:prstGeom prst="rect">
            <a:avLst/>
          </a:prstGeom>
        </p:spPr>
        <p:txBody>
          <a:bodyPr/>
          <a:lstStyle>
            <a:lvl1pPr defTabSz="324611">
              <a:defRPr b="1" sz="2840"/>
            </a:lvl1pPr>
          </a:lstStyle>
          <a:p>
            <a:pPr/>
            <a:r>
              <a:t>Introduction to polyrhythms - 5 minutes</a:t>
            </a:r>
          </a:p>
        </p:txBody>
      </p:sp>
      <p:sp>
        <p:nvSpPr>
          <p:cNvPr id="333" name="Content Placeholder 8"/>
          <p:cNvSpPr txBox="1"/>
          <p:nvPr>
            <p:ph type="body" sz="quarter" idx="1"/>
          </p:nvPr>
        </p:nvSpPr>
        <p:spPr>
          <a:xfrm>
            <a:off x="743101" y="361790"/>
            <a:ext cx="10705798" cy="1062965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 lim="800000"/>
          </a:ln>
        </p:spPr>
        <p:txBody>
          <a:bodyPr/>
          <a:lstStyle/>
          <a:p>
            <a:pPr marL="0" indent="0" defTabSz="914400">
              <a:spcBef>
                <a:spcPts val="0"/>
              </a:spcBef>
              <a:buClrTx/>
              <a:buSzTx/>
              <a:buNone/>
              <a:defRPr b="1" sz="1800" u="sng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What is a polyrhythm? 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A polyrhythm is when </a:t>
            </a:r>
            <a:r>
              <a:rPr u="sng"/>
              <a:t>two or more rhythms</a:t>
            </a:r>
            <a:r>
              <a:t> with </a:t>
            </a:r>
            <a:r>
              <a:rPr u="sng"/>
              <a:t>different pulses</a:t>
            </a:r>
            <a:r>
              <a:t> are </a:t>
            </a:r>
            <a:r>
              <a:rPr u="sng"/>
              <a:t>heard together at the same time</a:t>
            </a:r>
            <a:r>
              <a:t>. It is a </a:t>
            </a:r>
            <a:r>
              <a:rPr u="sng"/>
              <a:t>contrasting</a:t>
            </a:r>
            <a:r>
              <a:t> division of the beat that can sound exciting and complex. </a:t>
            </a:r>
          </a:p>
        </p:txBody>
      </p:sp>
      <p:pic>
        <p:nvPicPr>
          <p:cNvPr id="3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98469" y="3554610"/>
            <a:ext cx="1828638" cy="104468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0757" y="3495428"/>
            <a:ext cx="875706" cy="1024218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Li  -   on"/>
          <p:cNvSpPr txBox="1"/>
          <p:nvPr/>
        </p:nvSpPr>
        <p:spPr>
          <a:xfrm>
            <a:off x="785660" y="4710283"/>
            <a:ext cx="834453" cy="345789"/>
          </a:xfrm>
          <a:prstGeom prst="rect">
            <a:avLst/>
          </a:prstGeom>
          <a:solidFill>
            <a:schemeClr val="accent2"/>
          </a:solidFill>
          <a:ln w="12700">
            <a:solidFill>
              <a:srgbClr val="AD5B2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  -   on</a:t>
            </a:r>
          </a:p>
        </p:txBody>
      </p:sp>
      <p:sp>
        <p:nvSpPr>
          <p:cNvPr id="337" name="El  - e - phant"/>
          <p:cNvSpPr txBox="1"/>
          <p:nvPr/>
        </p:nvSpPr>
        <p:spPr>
          <a:xfrm>
            <a:off x="3132071" y="4685686"/>
            <a:ext cx="1330956" cy="339439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El  - e - phant</a:t>
            </a:r>
          </a:p>
        </p:txBody>
      </p:sp>
      <p:pic>
        <p:nvPicPr>
          <p:cNvPr id="338" name="Screenshot 2024-03-25 at 00.24.20.png" descr="Screenshot 2024-03-25 at 00.24.2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75682" y="3604878"/>
            <a:ext cx="2145354" cy="1069315"/>
          </a:xfrm>
          <a:prstGeom prst="rect">
            <a:avLst/>
          </a:prstGeom>
          <a:ln w="12700">
            <a:miter lim="400000"/>
          </a:ln>
        </p:spPr>
      </p:pic>
      <p:sp>
        <p:nvSpPr>
          <p:cNvPr id="339" name="Al  -   i    -   ga  -   tor"/>
          <p:cNvSpPr txBox="1"/>
          <p:nvPr/>
        </p:nvSpPr>
        <p:spPr>
          <a:xfrm>
            <a:off x="6002288" y="4734943"/>
            <a:ext cx="1975344" cy="339438"/>
          </a:xfrm>
          <a:prstGeom prst="rect">
            <a:avLst/>
          </a:pr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6350">
            <a:solidFill>
              <a:schemeClr val="accent1"/>
            </a:solidFill>
            <a:miter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Al  -   i    -   ga  -   tor </a:t>
            </a:r>
          </a:p>
        </p:txBody>
      </p:sp>
      <p:sp>
        <p:nvSpPr>
          <p:cNvPr id="340" name="Duplet’s (2’s)"/>
          <p:cNvSpPr txBox="1"/>
          <p:nvPr/>
        </p:nvSpPr>
        <p:spPr>
          <a:xfrm>
            <a:off x="624585" y="3066513"/>
            <a:ext cx="1318330" cy="345789"/>
          </a:xfrm>
          <a:prstGeom prst="rect">
            <a:avLst/>
          </a:prstGeom>
          <a:solidFill>
            <a:schemeClr val="accent2"/>
          </a:solidFill>
          <a:ln w="12700">
            <a:solidFill>
              <a:srgbClr val="AD5B2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Duplet’s (2’s)</a:t>
            </a:r>
          </a:p>
        </p:txBody>
      </p:sp>
      <p:sp>
        <p:nvSpPr>
          <p:cNvPr id="341" name="Triplet’s (3’s)"/>
          <p:cNvSpPr txBox="1"/>
          <p:nvPr/>
        </p:nvSpPr>
        <p:spPr>
          <a:xfrm>
            <a:off x="3157242" y="3071994"/>
            <a:ext cx="1280615" cy="339438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Triplet’s (3’s)</a:t>
            </a:r>
          </a:p>
        </p:txBody>
      </p:sp>
      <p:sp>
        <p:nvSpPr>
          <p:cNvPr id="342" name="Quadruplets (4’s)"/>
          <p:cNvSpPr txBox="1"/>
          <p:nvPr/>
        </p:nvSpPr>
        <p:spPr>
          <a:xfrm>
            <a:off x="6138186" y="3062737"/>
            <a:ext cx="1703548" cy="339438"/>
          </a:xfrm>
          <a:prstGeom prst="rect">
            <a:avLst/>
          </a:pr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6350">
            <a:solidFill>
              <a:schemeClr val="accent1"/>
            </a:solidFill>
            <a:miter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Quadruplets (4’s)</a:t>
            </a:r>
          </a:p>
        </p:txBody>
      </p:sp>
      <p:pic>
        <p:nvPicPr>
          <p:cNvPr id="343" name="Screenshot 2024-03-25 at 00.33.05.png" descr="Screenshot 2024-03-25 at 00.33.05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169612" y="3670530"/>
            <a:ext cx="2212606" cy="1069315"/>
          </a:xfrm>
          <a:prstGeom prst="rect">
            <a:avLst/>
          </a:prstGeom>
          <a:ln w="12700">
            <a:miter lim="400000"/>
          </a:ln>
        </p:spPr>
      </p:pic>
      <p:sp>
        <p:nvSpPr>
          <p:cNvPr id="344" name="Hip - po - po - to - mus"/>
          <p:cNvSpPr txBox="1"/>
          <p:nvPr/>
        </p:nvSpPr>
        <p:spPr>
          <a:xfrm>
            <a:off x="9175964" y="4823268"/>
            <a:ext cx="2199902" cy="352139"/>
          </a:xfrm>
          <a:prstGeom prst="rect">
            <a:avLst/>
          </a:prstGeom>
          <a:solidFill>
            <a:schemeClr val="accent3"/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Hip - po - po - to - mus</a:t>
            </a:r>
          </a:p>
        </p:txBody>
      </p:sp>
      <p:sp>
        <p:nvSpPr>
          <p:cNvPr id="345" name="Quintuplet (5’s)"/>
          <p:cNvSpPr txBox="1"/>
          <p:nvPr/>
        </p:nvSpPr>
        <p:spPr>
          <a:xfrm>
            <a:off x="9659189" y="3085206"/>
            <a:ext cx="1564554" cy="352138"/>
          </a:xfrm>
          <a:prstGeom prst="rect">
            <a:avLst/>
          </a:prstGeom>
          <a:solidFill>
            <a:schemeClr val="accent3"/>
          </a:solidFill>
          <a:ln w="1905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Quintuplet (5’s)</a:t>
            </a:r>
          </a:p>
        </p:txBody>
      </p:sp>
      <p:sp>
        <p:nvSpPr>
          <p:cNvPr id="346" name="🦁"/>
          <p:cNvSpPr txBox="1"/>
          <p:nvPr/>
        </p:nvSpPr>
        <p:spPr>
          <a:xfrm>
            <a:off x="780940" y="4967302"/>
            <a:ext cx="815341" cy="103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5600"/>
            </a:lvl1pPr>
          </a:lstStyle>
          <a:p>
            <a:pPr/>
            <a:r>
              <a:t>🦁</a:t>
            </a:r>
          </a:p>
        </p:txBody>
      </p:sp>
      <p:sp>
        <p:nvSpPr>
          <p:cNvPr id="347" name="🐘"/>
          <p:cNvSpPr txBox="1"/>
          <p:nvPr/>
        </p:nvSpPr>
        <p:spPr>
          <a:xfrm>
            <a:off x="3306261" y="4944000"/>
            <a:ext cx="1013054" cy="103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355600">
              <a:defRPr sz="5600">
                <a:latin typeface="+mj-lt"/>
                <a:ea typeface="+mj-ea"/>
                <a:cs typeface="+mj-cs"/>
                <a:sym typeface="Helvetica"/>
              </a:defRPr>
            </a:pPr>
            <a:r>
              <a:t>🐘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</p:txBody>
      </p:sp>
      <p:sp>
        <p:nvSpPr>
          <p:cNvPr id="348" name="🐊"/>
          <p:cNvSpPr txBox="1"/>
          <p:nvPr/>
        </p:nvSpPr>
        <p:spPr>
          <a:xfrm>
            <a:off x="6452553" y="5044730"/>
            <a:ext cx="815341" cy="103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355600">
              <a:defRPr sz="56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🐊</a:t>
            </a:r>
          </a:p>
        </p:txBody>
      </p:sp>
      <p:sp>
        <p:nvSpPr>
          <p:cNvPr id="349" name="🦛"/>
          <p:cNvSpPr txBox="1"/>
          <p:nvPr/>
        </p:nvSpPr>
        <p:spPr>
          <a:xfrm>
            <a:off x="9839692" y="4996917"/>
            <a:ext cx="1013055" cy="103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355600">
              <a:defRPr sz="5600">
                <a:latin typeface="+mj-lt"/>
                <a:ea typeface="+mj-ea"/>
                <a:cs typeface="+mj-cs"/>
                <a:sym typeface="Helvetica"/>
              </a:defRPr>
            </a:pPr>
            <a:r>
              <a:t>🦛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</p:txBody>
      </p:sp>
      <p:sp>
        <p:nvSpPr>
          <p:cNvPr id="350" name="You will now hear some examples of polyrhythms that use contrasting rhythms. What rhythms can you hear?…"/>
          <p:cNvSpPr txBox="1"/>
          <p:nvPr/>
        </p:nvSpPr>
        <p:spPr>
          <a:xfrm>
            <a:off x="729971" y="1626174"/>
            <a:ext cx="10732058" cy="923638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You will now hear some examples of polyrhythms that use contrasting rhythms. What rhythms can you hear? </a:t>
            </a:r>
          </a:p>
          <a:p>
            <a:pPr/>
            <a:r>
              <a:t>Let’s create create some different polyrhythms. Clap or tap using body percussion these rhythms as we go through them.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Exploration of 2:3 Polyrhythms"/>
          <p:cNvSpPr txBox="1"/>
          <p:nvPr>
            <p:ph type="title"/>
          </p:nvPr>
        </p:nvSpPr>
        <p:spPr>
          <a:xfrm>
            <a:off x="656869" y="234523"/>
            <a:ext cx="11118251" cy="1025107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 lim="800000"/>
          </a:ln>
        </p:spPr>
        <p:txBody>
          <a:bodyPr/>
          <a:lstStyle>
            <a:lvl1pPr defTabSz="914400">
              <a:defRPr cap="none" sz="45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Exploration of 2:3 Polyrhythms</a:t>
            </a:r>
          </a:p>
        </p:txBody>
      </p:sp>
      <p:pic>
        <p:nvPicPr>
          <p:cNvPr id="353" name="Screenshot 2024-03-25 at 21.04.40.png" descr="Screenshot 2024-03-25 at 21.04.4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7506" y="1389210"/>
            <a:ext cx="7194648" cy="4184123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sp>
        <p:nvSpPr>
          <p:cNvPr id="354" name="You can find any polyrhythm mathematically by finding the lowest common multiple. In this case for ‘2’ and ‘3’ that number is 6. So we have six beats.…"/>
          <p:cNvSpPr/>
          <p:nvPr/>
        </p:nvSpPr>
        <p:spPr>
          <a:xfrm>
            <a:off x="426938" y="5703044"/>
            <a:ext cx="11118251" cy="1025107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 algn="ctr" defTabSz="722376">
              <a:defRPr sz="1422"/>
            </a:pPr>
            <a:r>
              <a:t>You can find any polyrhythm mathematically by finding the lowest common multiple. In this case for ‘2’ and ‘3’ that number is 6. So we have </a:t>
            </a:r>
            <a:r>
              <a:rPr u="sng"/>
              <a:t>six beats</a:t>
            </a:r>
            <a:r>
              <a:t>.</a:t>
            </a:r>
          </a:p>
          <a:p>
            <a:pPr algn="ctr" defTabSz="722376">
              <a:defRPr sz="1422"/>
            </a:pPr>
          </a:p>
          <a:p>
            <a:pPr algn="ctr" defTabSz="722376">
              <a:defRPr sz="1422"/>
            </a:pPr>
            <a:r>
              <a:t>Polyrhythms can be complicated for one person to perform (but not impossible). Sharing the contrasting rhythms out with other musicians can help make it easier. Let’s work together as a whole group to perform this 2:3 polyrhythm. </a:t>
            </a:r>
          </a:p>
        </p:txBody>
      </p:sp>
      <p:pic>
        <p:nvPicPr>
          <p:cNvPr id="355" name="Screenshot 2024-03-26 at 08.41.54.png" descr="Screenshot 2024-03-26 at 08.41.5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13972" y="3183665"/>
            <a:ext cx="3038012" cy="2183978"/>
          </a:xfrm>
          <a:prstGeom prst="rect">
            <a:avLst/>
          </a:prstGeom>
          <a:ln w="12700">
            <a:miter lim="400000"/>
          </a:ln>
        </p:spPr>
      </p:pic>
      <p:sp>
        <p:nvSpPr>
          <p:cNvPr id="356" name="Mnemonic  for 2:3 polyrhythm…"/>
          <p:cNvSpPr/>
          <p:nvPr/>
        </p:nvSpPr>
        <p:spPr>
          <a:xfrm>
            <a:off x="8668139" y="1823182"/>
            <a:ext cx="3031730" cy="1271181"/>
          </a:xfrm>
          <a:prstGeom prst="rect">
            <a:avLst/>
          </a:pr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6350">
            <a:solidFill>
              <a:schemeClr val="accent1"/>
            </a:solidFill>
            <a:miter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b="1" u="sng"/>
              <a:t>Mnemonic  for 2:3 polyrhythm</a:t>
            </a:r>
          </a:p>
          <a:p>
            <a:pPr algn="ctr">
              <a:defRPr i="1"/>
            </a:pPr>
          </a:p>
          <a:p>
            <a:pPr algn="ctr">
              <a:defRPr i="1"/>
            </a:pPr>
            <a:r>
              <a:t>Nice - Cup - Of - Tea </a:t>
            </a:r>
          </a:p>
          <a:p>
            <a:pPr algn="ctr">
              <a:defRPr>
                <a:solidFill>
                  <a:srgbClr val="FFFFFF"/>
                </a:solidFill>
              </a:defRPr>
            </a:pPr>
            <a:r>
              <a:t>Both - Right - Left -Right </a:t>
            </a:r>
          </a:p>
        </p:txBody>
      </p:sp>
      <p:sp>
        <p:nvSpPr>
          <p:cNvPr id="357" name="Both"/>
          <p:cNvSpPr txBox="1"/>
          <p:nvPr/>
        </p:nvSpPr>
        <p:spPr>
          <a:xfrm>
            <a:off x="2623313" y="3584248"/>
            <a:ext cx="558414" cy="345788"/>
          </a:xfrm>
          <a:prstGeom prst="rect">
            <a:avLst/>
          </a:prstGeom>
          <a:solidFill>
            <a:schemeClr val="accent2"/>
          </a:solidFill>
          <a:ln w="12700">
            <a:solidFill>
              <a:srgbClr val="AD5B2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Both</a:t>
            </a:r>
          </a:p>
        </p:txBody>
      </p:sp>
      <p:sp>
        <p:nvSpPr>
          <p:cNvPr id="358" name="Both"/>
          <p:cNvSpPr txBox="1"/>
          <p:nvPr/>
        </p:nvSpPr>
        <p:spPr>
          <a:xfrm>
            <a:off x="2626488" y="4446484"/>
            <a:ext cx="552064" cy="339439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Both</a:t>
            </a:r>
          </a:p>
        </p:txBody>
      </p:sp>
      <p:sp>
        <p:nvSpPr>
          <p:cNvPr id="359" name="Right"/>
          <p:cNvSpPr txBox="1"/>
          <p:nvPr/>
        </p:nvSpPr>
        <p:spPr>
          <a:xfrm>
            <a:off x="4362566" y="4446484"/>
            <a:ext cx="589234" cy="339439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Right</a:t>
            </a:r>
          </a:p>
        </p:txBody>
      </p:sp>
      <p:sp>
        <p:nvSpPr>
          <p:cNvPr id="360" name="Left"/>
          <p:cNvSpPr txBox="1"/>
          <p:nvPr/>
        </p:nvSpPr>
        <p:spPr>
          <a:xfrm>
            <a:off x="5320960" y="3503453"/>
            <a:ext cx="471015" cy="345788"/>
          </a:xfrm>
          <a:prstGeom prst="rect">
            <a:avLst/>
          </a:prstGeom>
          <a:solidFill>
            <a:schemeClr val="accent2"/>
          </a:solidFill>
          <a:ln w="12700">
            <a:solidFill>
              <a:srgbClr val="AD5B2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Left</a:t>
            </a:r>
          </a:p>
        </p:txBody>
      </p:sp>
      <p:sp>
        <p:nvSpPr>
          <p:cNvPr id="361" name="Right"/>
          <p:cNvSpPr txBox="1"/>
          <p:nvPr/>
        </p:nvSpPr>
        <p:spPr>
          <a:xfrm>
            <a:off x="6160929" y="4446484"/>
            <a:ext cx="589234" cy="339439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Right</a:t>
            </a:r>
          </a:p>
        </p:txBody>
      </p:sp>
      <p:sp>
        <p:nvSpPr>
          <p:cNvPr id="362" name="Stomp"/>
          <p:cNvSpPr txBox="1"/>
          <p:nvPr/>
        </p:nvSpPr>
        <p:spPr>
          <a:xfrm>
            <a:off x="2499079" y="2608406"/>
            <a:ext cx="713133" cy="339438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Stomp</a:t>
            </a:r>
          </a:p>
        </p:txBody>
      </p:sp>
      <p:pic>
        <p:nvPicPr>
          <p:cNvPr id="363" name="Screenshot 2024-03-26 at 20.55.36.png" descr="Screenshot 2024-03-26 at 20.55.36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51595" y="3466411"/>
            <a:ext cx="357205" cy="419872"/>
          </a:xfrm>
          <a:prstGeom prst="rect">
            <a:avLst/>
          </a:prstGeom>
          <a:ln w="12700">
            <a:miter lim="400000"/>
          </a:ln>
        </p:spPr>
      </p:pic>
      <p:sp>
        <p:nvSpPr>
          <p:cNvPr id="364" name="Duplet ="/>
          <p:cNvSpPr txBox="1"/>
          <p:nvPr/>
        </p:nvSpPr>
        <p:spPr>
          <a:xfrm>
            <a:off x="1576806" y="3181661"/>
            <a:ext cx="706783" cy="261006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200"/>
            </a:pPr>
            <a:r>
              <a:rPr b="1"/>
              <a:t>Duplet =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Rectangle 1"/>
          <p:cNvSpPr txBox="1"/>
          <p:nvPr/>
        </p:nvSpPr>
        <p:spPr>
          <a:xfrm>
            <a:off x="732201" y="1899239"/>
            <a:ext cx="10921118" cy="2384138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u="sng"/>
            </a:pPr>
            <a:r>
              <a:t>Learning Objective 1 - Self Assessment</a:t>
            </a:r>
          </a:p>
          <a:p>
            <a:pPr>
              <a:defRPr b="1" u="sng"/>
            </a:pPr>
          </a:p>
          <a:p>
            <a:pPr algn="ctr"/>
            <a:r>
              <a:rPr b="1">
                <a:solidFill>
                  <a:schemeClr val="accent6">
                    <a:lumOff val="-9568"/>
                  </a:schemeClr>
                </a:solidFill>
              </a:rPr>
              <a:t>Thumbs up for objective met fully</a:t>
            </a:r>
            <a:r>
              <a:t> - </a:t>
            </a:r>
            <a:r>
              <a:rPr b="1">
                <a:solidFill>
                  <a:schemeClr val="accent2"/>
                </a:solidFill>
              </a:rPr>
              <a:t>half way for partially met</a:t>
            </a:r>
            <a:r>
              <a:t> - </a:t>
            </a:r>
            <a:r>
              <a:rPr b="1">
                <a:solidFill>
                  <a:srgbClr val="EA3C05"/>
                </a:solidFill>
              </a:rPr>
              <a:t>down for not yet met</a:t>
            </a:r>
            <a:endParaRPr>
              <a:solidFill>
                <a:srgbClr val="EA3C05"/>
              </a:solidFill>
            </a:endParaRPr>
          </a:p>
          <a:p>
            <a:pPr algn="ctr"/>
          </a:p>
          <a:p>
            <a:pPr algn="ctr"/>
            <a:r>
              <a:rPr b="1"/>
              <a:t>1. To define what a polyrhythm is and create a polyrhythm</a:t>
            </a:r>
            <a:r>
              <a:t> </a:t>
            </a:r>
          </a:p>
          <a:p>
            <a:pPr algn="ctr"/>
          </a:p>
          <a:p>
            <a:pPr algn="ctr"/>
            <a:r>
              <a:t>2. To compose and perform a piece of descriptive music that uses polyrhythms and tells a story</a:t>
            </a:r>
          </a:p>
        </p:txBody>
      </p:sp>
      <p:sp>
        <p:nvSpPr>
          <p:cNvPr id="367" name="Title 3"/>
          <p:cNvSpPr txBox="1"/>
          <p:nvPr/>
        </p:nvSpPr>
        <p:spPr>
          <a:xfrm>
            <a:off x="561262" y="433104"/>
            <a:ext cx="11262997" cy="1024218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b="1" sz="4500">
                <a:solidFill>
                  <a:srgbClr val="FFFFFF"/>
                </a:solidFill>
              </a:defRPr>
            </a:lvl1pPr>
          </a:lstStyle>
          <a:p>
            <a:pPr/>
            <a:r>
              <a:t>Descriptive Music and Polyrhythms</a:t>
            </a:r>
          </a:p>
        </p:txBody>
      </p:sp>
      <p:sp>
        <p:nvSpPr>
          <p:cNvPr id="368" name="✅"/>
          <p:cNvSpPr txBox="1"/>
          <p:nvPr/>
        </p:nvSpPr>
        <p:spPr>
          <a:xfrm>
            <a:off x="9057232" y="2994715"/>
            <a:ext cx="434341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 defTabSz="457200"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✅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Rectangle"/>
          <p:cNvSpPr/>
          <p:nvPr/>
        </p:nvSpPr>
        <p:spPr>
          <a:xfrm>
            <a:off x="5588000" y="2398441"/>
            <a:ext cx="5943087" cy="3803238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71" name="Applying polyrhythms to descriptive music - 10 minutes"/>
          <p:cNvSpPr/>
          <p:nvPr/>
        </p:nvSpPr>
        <p:spPr>
          <a:xfrm>
            <a:off x="257033" y="234523"/>
            <a:ext cx="11518087" cy="1025107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defTabSz="804672">
              <a:defRPr sz="3959">
                <a:solidFill>
                  <a:srgbClr val="FFFFFF"/>
                </a:solidFill>
              </a:defRPr>
            </a:lvl1pPr>
          </a:lstStyle>
          <a:p>
            <a:pPr/>
            <a:r>
              <a:t>Applying polyrhythms to descriptive music - 10 minutes</a:t>
            </a:r>
          </a:p>
        </p:txBody>
      </p:sp>
      <p:sp>
        <p:nvSpPr>
          <p:cNvPr id="372" name="Recap: Descriptive music describes a story, a person or sets a scene. Music that uses polyrhythms like African music also tells a story. Polyrhythms are used across lots of genres including, pop, rock, classical, jazz and world music."/>
          <p:cNvSpPr txBox="1"/>
          <p:nvPr/>
        </p:nvSpPr>
        <p:spPr>
          <a:xfrm>
            <a:off x="289539" y="1360678"/>
            <a:ext cx="11358664" cy="631539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Recap: </a:t>
            </a:r>
            <a:r>
              <a:rPr b="0"/>
              <a:t>Descriptive music describes a story, a person or sets a scene. Music that uses polyrhythms like African music also tells a story. Polyrhythms are used across lots of genres including, pop, rock, classical, jazz and world music. </a:t>
            </a:r>
          </a:p>
        </p:txBody>
      </p:sp>
      <p:sp>
        <p:nvSpPr>
          <p:cNvPr id="373" name="Creative Task:…"/>
          <p:cNvSpPr txBox="1"/>
          <p:nvPr/>
        </p:nvSpPr>
        <p:spPr>
          <a:xfrm>
            <a:off x="261331" y="2096440"/>
            <a:ext cx="4940247" cy="4323691"/>
          </a:xfrm>
          <a:prstGeom prst="rect">
            <a:avLst/>
          </a:prstGeom>
          <a:solidFill>
            <a:schemeClr val="accent2"/>
          </a:solidFill>
          <a:ln w="12700">
            <a:solidFill>
              <a:srgbClr val="AD5B2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700">
                <a:solidFill>
                  <a:srgbClr val="FFFFFF"/>
                </a:solidFill>
              </a:defRPr>
            </a:pPr>
            <a:r>
              <a:rPr b="1"/>
              <a:t>Creative Task: </a:t>
            </a:r>
            <a:r>
              <a:t> </a:t>
            </a:r>
          </a:p>
          <a:p>
            <a:pPr>
              <a:defRPr sz="1700">
                <a:solidFill>
                  <a:srgbClr val="FFFFFF"/>
                </a:solidFill>
              </a:defRPr>
            </a:pPr>
            <a:r>
              <a:t>In groups, create a short piece of descriptive music that makes use of polyrhythms and tells a simple story i.e. a journey through the jungle, or walking through a cave. </a:t>
            </a:r>
          </a:p>
          <a:p>
            <a:pPr>
              <a:defRPr sz="1700">
                <a:solidFill>
                  <a:srgbClr val="FFFFFF"/>
                </a:solidFill>
              </a:defRPr>
            </a:pPr>
          </a:p>
          <a:p>
            <a:pPr>
              <a:defRPr b="1" sz="1700">
                <a:solidFill>
                  <a:srgbClr val="FFFFFF"/>
                </a:solidFill>
              </a:defRPr>
            </a:pPr>
            <a:r>
              <a:t>Aim for your music to include:</a:t>
            </a:r>
          </a:p>
          <a:p>
            <a:pPr>
              <a:defRPr b="1" sz="1700">
                <a:solidFill>
                  <a:srgbClr val="FFFFFF"/>
                </a:solidFill>
              </a:defRPr>
            </a:pPr>
          </a:p>
          <a:p>
            <a:pPr marL="180473" indent="-180473">
              <a:buSzPct val="100000"/>
              <a:buChar char="•"/>
              <a:defRPr sz="1700">
                <a:solidFill>
                  <a:srgbClr val="FFFFFF"/>
                </a:solidFill>
              </a:defRPr>
            </a:pPr>
            <a:r>
              <a:t>Polyrhythms - e.g. the 3:2 ’Hot Cup of Tea’</a:t>
            </a:r>
          </a:p>
          <a:p>
            <a:pPr>
              <a:defRPr sz="1700">
                <a:solidFill>
                  <a:srgbClr val="FFFFFF"/>
                </a:solidFill>
              </a:defRPr>
            </a:pPr>
          </a:p>
          <a:p>
            <a:pPr>
              <a:defRPr sz="1700">
                <a:solidFill>
                  <a:srgbClr val="FFFFFF"/>
                </a:solidFill>
              </a:defRPr>
            </a:pPr>
            <a:r>
              <a:rPr b="1"/>
              <a:t>On the keyboard </a:t>
            </a:r>
            <a:r>
              <a:t>(individually or in pairs):  </a:t>
            </a:r>
          </a:p>
          <a:p>
            <a:pPr marL="180473" indent="-180473">
              <a:buSzPct val="100000"/>
              <a:buChar char="•"/>
              <a:defRPr sz="1700">
                <a:solidFill>
                  <a:srgbClr val="FFFFFF"/>
                </a:solidFill>
              </a:defRPr>
            </a:pPr>
            <a:r>
              <a:t>Left hand bass note on A</a:t>
            </a:r>
          </a:p>
          <a:p>
            <a:pPr marL="180473" indent="-180473">
              <a:buSzPct val="100000"/>
              <a:buChar char="•"/>
              <a:defRPr sz="1700">
                <a:solidFill>
                  <a:srgbClr val="FFFFFF"/>
                </a:solidFill>
              </a:defRPr>
            </a:pPr>
            <a:r>
              <a:t>Right hand improvise polyrhythms using A minor notes (all the white keys). </a:t>
            </a:r>
          </a:p>
          <a:p>
            <a:pPr marL="180473" indent="-180473">
              <a:buSzPct val="100000"/>
              <a:buChar char="•"/>
              <a:defRPr sz="1700">
                <a:solidFill>
                  <a:srgbClr val="FFFFFF"/>
                </a:solidFill>
              </a:defRPr>
            </a:pPr>
            <a:r>
              <a:t>Add chords if you wish </a:t>
            </a:r>
          </a:p>
        </p:txBody>
      </p:sp>
      <p:pic>
        <p:nvPicPr>
          <p:cNvPr id="37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19902" y="2559050"/>
            <a:ext cx="5279282" cy="34843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uccess criteria for composition and performance"/>
          <p:cNvSpPr txBox="1"/>
          <p:nvPr>
            <p:ph type="title"/>
          </p:nvPr>
        </p:nvSpPr>
        <p:spPr>
          <a:xfrm>
            <a:off x="778887" y="393529"/>
            <a:ext cx="10634226" cy="788975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 lim="800000"/>
          </a:ln>
        </p:spPr>
        <p:txBody>
          <a:bodyPr/>
          <a:lstStyle>
            <a:lvl1pPr defTabSz="914400">
              <a:defRPr cap="none" sz="41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Success criteria for composition and performance</a:t>
            </a:r>
          </a:p>
        </p:txBody>
      </p:sp>
      <p:sp>
        <p:nvSpPr>
          <p:cNvPr id="377" name="Desirable targets:…"/>
          <p:cNvSpPr txBox="1"/>
          <p:nvPr>
            <p:ph type="body" idx="1"/>
          </p:nvPr>
        </p:nvSpPr>
        <p:spPr>
          <a:xfrm>
            <a:off x="294625" y="1726483"/>
            <a:ext cx="7437691" cy="4713696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 lim="800000"/>
          </a:ln>
        </p:spPr>
        <p:txBody>
          <a:bodyPr/>
          <a:lstStyle/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  <a:p>
            <a:pPr defTabSz="777240">
              <a:spcBef>
                <a:spcPts val="0"/>
              </a:spcBef>
              <a:defRPr b="1" sz="1530" u="sng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Desirable targets: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04536" indent="-204536" defTabSz="777240">
              <a:spcBef>
                <a:spcPts val="0"/>
              </a:spcBef>
              <a:buSzPct val="100000"/>
              <a:buAutoNum type="arabicPeriod" startAt="1"/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Use two different contrasting rhythms at the same time (this is a polyrhythm)</a:t>
            </a:r>
          </a:p>
          <a:p>
            <a:pPr marL="204536" indent="-204536" defTabSz="777240">
              <a:spcBef>
                <a:spcPts val="0"/>
              </a:spcBef>
              <a:buSzPct val="100000"/>
              <a:buAutoNum type="arabicPeriod" startAt="1"/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Share the parts of different contrasting rhythms</a:t>
            </a:r>
          </a:p>
          <a:p>
            <a:pPr marL="204536" indent="-204536" defTabSz="777240">
              <a:spcBef>
                <a:spcPts val="0"/>
              </a:spcBef>
              <a:buSzPct val="100000"/>
              <a:buAutoNum type="arabicPeriod" startAt="1"/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Improvise or compose a melody in A minor </a:t>
            </a:r>
          </a:p>
          <a:p>
            <a:pPr marL="204536" indent="-204536" defTabSz="777240">
              <a:spcBef>
                <a:spcPts val="0"/>
              </a:spcBef>
              <a:buSzPct val="100000"/>
              <a:buAutoNum type="arabicPeriod" startAt="1"/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Improvise or compose a bass riff or ostinato ( a repeating pattern) around the note A</a:t>
            </a:r>
          </a:p>
          <a:p>
            <a:pPr marL="204536" indent="-204536" defTabSz="777240">
              <a:spcBef>
                <a:spcPts val="0"/>
              </a:spcBef>
              <a:buSzPct val="100000"/>
              <a:buAutoNum type="arabicPeriod" startAt="1"/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Follow the 3:2 rhythm grid together with percussion and share the parts out   </a:t>
            </a:r>
          </a:p>
          <a:p>
            <a:pPr defTabSz="777240">
              <a:spcBef>
                <a:spcPts val="0"/>
              </a:spcBef>
              <a:defRPr b="1" sz="1530" u="sng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  <a:p>
            <a:pPr defTabSz="777240">
              <a:spcBef>
                <a:spcPts val="0"/>
              </a:spcBef>
              <a:defRPr b="1" sz="1530" u="sng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Aspirational targets: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6. To use different chords from A minor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7. Inspire others in the group with creative musical ideas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8. To improvise a melody that uses different rhythms (i.e. duplets, triplets, quadruplets quintuplets),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9. To play a polyrhythm on more than one instrument (i.e. on a djembe, hand drum and keyboard)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10. As an individual be able to perform two separate rhythms at the same time like the 3:2 polyrhythms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11. Master the ‘nice cup of tea’ 3:2 polyrhythm and perform with confidence and flair</a:t>
            </a:r>
          </a:p>
        </p:txBody>
      </p:sp>
      <p:pic>
        <p:nvPicPr>
          <p:cNvPr id="378" name="Screenshot 2024-03-25 at 21.21.53.png" descr="Screenshot 2024-03-25 at 21.21.5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13465" y="1460094"/>
            <a:ext cx="2253949" cy="3371124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  <p:pic>
        <p:nvPicPr>
          <p:cNvPr id="379" name="IMG_9474.jpeg" descr="IMG_9474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5400000">
            <a:off x="9113168" y="3901040"/>
            <a:ext cx="1511611" cy="3946197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Rectangle"/>
          <p:cNvSpPr/>
          <p:nvPr/>
        </p:nvSpPr>
        <p:spPr>
          <a:xfrm>
            <a:off x="991388" y="2538995"/>
            <a:ext cx="4438207" cy="3251627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38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9902" y="2668646"/>
            <a:ext cx="4021180" cy="2653979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Screenshot 2024-03-25 at 21.04.40.png" descr="Screenshot 2024-03-25 at 21.04.4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61248" y="2648896"/>
            <a:ext cx="5416935" cy="3150275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sp>
        <p:nvSpPr>
          <p:cNvPr id="384" name="Both"/>
          <p:cNvSpPr txBox="1"/>
          <p:nvPr/>
        </p:nvSpPr>
        <p:spPr>
          <a:xfrm>
            <a:off x="7221028" y="4263504"/>
            <a:ext cx="435755" cy="270903"/>
          </a:xfrm>
          <a:prstGeom prst="rect">
            <a:avLst/>
          </a:prstGeom>
          <a:solidFill>
            <a:schemeClr val="accent2"/>
          </a:solidFill>
          <a:ln w="12700">
            <a:solidFill>
              <a:srgbClr val="AD5B2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pPr/>
            <a:r>
              <a:t>Both</a:t>
            </a:r>
          </a:p>
        </p:txBody>
      </p:sp>
      <p:sp>
        <p:nvSpPr>
          <p:cNvPr id="385" name="Both"/>
          <p:cNvSpPr txBox="1"/>
          <p:nvPr/>
        </p:nvSpPr>
        <p:spPr>
          <a:xfrm>
            <a:off x="7211503" y="4932263"/>
            <a:ext cx="429405" cy="264553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/>
            </a:lvl1pPr>
          </a:lstStyle>
          <a:p>
            <a:pPr/>
            <a:r>
              <a:t>Both</a:t>
            </a:r>
          </a:p>
        </p:txBody>
      </p:sp>
      <p:sp>
        <p:nvSpPr>
          <p:cNvPr id="386" name="Right"/>
          <p:cNvSpPr txBox="1"/>
          <p:nvPr/>
        </p:nvSpPr>
        <p:spPr>
          <a:xfrm>
            <a:off x="8556629" y="4932920"/>
            <a:ext cx="456250" cy="264553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/>
            </a:lvl1pPr>
          </a:lstStyle>
          <a:p>
            <a:pPr/>
            <a:r>
              <a:t>Right</a:t>
            </a:r>
          </a:p>
        </p:txBody>
      </p:sp>
      <p:sp>
        <p:nvSpPr>
          <p:cNvPr id="387" name="Left"/>
          <p:cNvSpPr txBox="1"/>
          <p:nvPr/>
        </p:nvSpPr>
        <p:spPr>
          <a:xfrm>
            <a:off x="9295565" y="4276861"/>
            <a:ext cx="372633" cy="270903"/>
          </a:xfrm>
          <a:prstGeom prst="rect">
            <a:avLst/>
          </a:prstGeom>
          <a:solidFill>
            <a:schemeClr val="accent2"/>
          </a:solidFill>
          <a:ln w="12700">
            <a:solidFill>
              <a:srgbClr val="AD5B2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pPr/>
            <a:r>
              <a:t>Left</a:t>
            </a:r>
          </a:p>
        </p:txBody>
      </p:sp>
      <p:sp>
        <p:nvSpPr>
          <p:cNvPr id="388" name="Right"/>
          <p:cNvSpPr txBox="1"/>
          <p:nvPr/>
        </p:nvSpPr>
        <p:spPr>
          <a:xfrm>
            <a:off x="9915900" y="4920878"/>
            <a:ext cx="456249" cy="264553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/>
            </a:lvl1pPr>
          </a:lstStyle>
          <a:p>
            <a:pPr/>
            <a:r>
              <a:t>Right</a:t>
            </a:r>
          </a:p>
        </p:txBody>
      </p:sp>
      <p:sp>
        <p:nvSpPr>
          <p:cNvPr id="389" name="Stomp"/>
          <p:cNvSpPr txBox="1"/>
          <p:nvPr/>
        </p:nvSpPr>
        <p:spPr>
          <a:xfrm>
            <a:off x="7214668" y="3546002"/>
            <a:ext cx="545733" cy="264553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pPr/>
            <a:r>
              <a:t>Stomp</a:t>
            </a:r>
          </a:p>
        </p:txBody>
      </p:sp>
      <p:sp>
        <p:nvSpPr>
          <p:cNvPr id="390" name="Duplet ="/>
          <p:cNvSpPr txBox="1"/>
          <p:nvPr/>
        </p:nvSpPr>
        <p:spPr>
          <a:xfrm>
            <a:off x="6432323" y="3924417"/>
            <a:ext cx="706783" cy="26100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200"/>
            </a:pPr>
            <a:r>
              <a:rPr b="1"/>
              <a:t>Duplet =</a:t>
            </a:r>
            <a:r>
              <a:t> </a:t>
            </a:r>
          </a:p>
        </p:txBody>
      </p:sp>
      <p:sp>
        <p:nvSpPr>
          <p:cNvPr id="391" name="Composition Resources"/>
          <p:cNvSpPr/>
          <p:nvPr/>
        </p:nvSpPr>
        <p:spPr>
          <a:xfrm>
            <a:off x="257033" y="234523"/>
            <a:ext cx="11518087" cy="1025107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/>
            <a:r>
              <a:t>Composition Resources</a:t>
            </a:r>
          </a:p>
        </p:txBody>
      </p:sp>
      <p:sp>
        <p:nvSpPr>
          <p:cNvPr id="392" name="2:3 Polyrhythm…"/>
          <p:cNvSpPr txBox="1"/>
          <p:nvPr/>
        </p:nvSpPr>
        <p:spPr>
          <a:xfrm>
            <a:off x="6114610" y="1646781"/>
            <a:ext cx="5510224" cy="6378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/>
            </a:pPr>
            <a:r>
              <a:t>2:3 Polyrhythm </a:t>
            </a:r>
          </a:p>
          <a:p>
            <a:pPr algn="ctr"/>
            <a:r>
              <a:t> ‘Nice Cup of Tea’ or ‘not difficult’</a:t>
            </a:r>
          </a:p>
        </p:txBody>
      </p:sp>
      <p:sp>
        <p:nvSpPr>
          <p:cNvPr id="393" name="A minor scale…"/>
          <p:cNvSpPr txBox="1"/>
          <p:nvPr/>
        </p:nvSpPr>
        <p:spPr>
          <a:xfrm>
            <a:off x="1047846" y="1646781"/>
            <a:ext cx="4438207" cy="6378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/>
            </a:pPr>
            <a:r>
              <a:t>A minor scale </a:t>
            </a:r>
          </a:p>
          <a:p>
            <a:pPr algn="ctr"/>
            <a:r>
              <a:t>For improvising and composing melodies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erformances and Feedback"/>
          <p:cNvSpPr txBox="1"/>
          <p:nvPr>
            <p:ph type="title"/>
          </p:nvPr>
        </p:nvSpPr>
        <p:spPr>
          <a:xfrm>
            <a:off x="440759" y="153353"/>
            <a:ext cx="9824673" cy="812749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lin ang="5400000"/>
          </a:gradFill>
          <a:ln w="6350">
            <a:solidFill>
              <a:schemeClr val="accent5"/>
            </a:solidFill>
            <a:miter lim="800000"/>
          </a:ln>
        </p:spPr>
        <p:txBody>
          <a:bodyPr/>
          <a:lstStyle>
            <a:lvl1pPr defTabSz="914400">
              <a:defRPr cap="none" sz="37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Performances and Feedback</a:t>
            </a:r>
          </a:p>
        </p:txBody>
      </p:sp>
      <p:sp>
        <p:nvSpPr>
          <p:cNvPr id="396" name="Success Criteria for composition and performance…"/>
          <p:cNvSpPr txBox="1"/>
          <p:nvPr>
            <p:ph type="body" idx="1"/>
          </p:nvPr>
        </p:nvSpPr>
        <p:spPr>
          <a:xfrm>
            <a:off x="294625" y="1171953"/>
            <a:ext cx="7437691" cy="4713696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6350">
            <a:solidFill>
              <a:schemeClr val="accent4"/>
            </a:solidFill>
            <a:miter lim="800000"/>
          </a:ln>
        </p:spPr>
        <p:txBody>
          <a:bodyPr/>
          <a:lstStyle/>
          <a:p>
            <a:pPr algn="ctr" defTabSz="777240">
              <a:spcBef>
                <a:spcPts val="0"/>
              </a:spcBef>
              <a:defRPr b="1" sz="1530" u="sng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Success Criteria for composition and performance</a:t>
            </a:r>
          </a:p>
          <a:p>
            <a:pPr defTabSz="777240">
              <a:spcBef>
                <a:spcPts val="0"/>
              </a:spcBef>
              <a:defRPr b="1" sz="1530" u="sng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Desirable targets: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  <a:p>
            <a:pPr marL="204536" indent="-204536" defTabSz="777240">
              <a:spcBef>
                <a:spcPts val="0"/>
              </a:spcBef>
              <a:buSzPct val="100000"/>
              <a:buAutoNum type="arabicPeriod" startAt="1"/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Use two different contrasting rhythms at the same time (this is a polyrhythm)</a:t>
            </a:r>
          </a:p>
          <a:p>
            <a:pPr marL="204536" indent="-204536" defTabSz="777240">
              <a:spcBef>
                <a:spcPts val="0"/>
              </a:spcBef>
              <a:buSzPct val="100000"/>
              <a:buAutoNum type="arabicPeriod" startAt="1"/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Share the parts of different contrasting rhythms</a:t>
            </a:r>
          </a:p>
          <a:p>
            <a:pPr marL="204536" indent="-204536" defTabSz="777240">
              <a:spcBef>
                <a:spcPts val="0"/>
              </a:spcBef>
              <a:buSzPct val="100000"/>
              <a:buAutoNum type="arabicPeriod" startAt="1"/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Improvise or compose a melody in A minor </a:t>
            </a:r>
          </a:p>
          <a:p>
            <a:pPr marL="204536" indent="-204536" defTabSz="777240">
              <a:spcBef>
                <a:spcPts val="0"/>
              </a:spcBef>
              <a:buSzPct val="100000"/>
              <a:buAutoNum type="arabicPeriod" startAt="1"/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Improvise or compose a bass riff or ostinato ( a repeating pattern) around the note A</a:t>
            </a:r>
          </a:p>
          <a:p>
            <a:pPr marL="204536" indent="-204536" defTabSz="777240">
              <a:spcBef>
                <a:spcPts val="0"/>
              </a:spcBef>
              <a:buSzPct val="100000"/>
              <a:buAutoNum type="arabicPeriod" startAt="1"/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Follow the 3:2 rhythm grid together with percussion and share the parts out   </a:t>
            </a:r>
          </a:p>
          <a:p>
            <a:pPr defTabSz="777240">
              <a:spcBef>
                <a:spcPts val="0"/>
              </a:spcBef>
              <a:defRPr b="1" sz="1530" u="sng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  <a:p>
            <a:pPr defTabSz="777240">
              <a:spcBef>
                <a:spcPts val="0"/>
              </a:spcBef>
              <a:defRPr b="1" sz="1530" u="sng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Aspirational targets: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6. To use different chords from A minor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7. Inspire others in the group with creative musical ideas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8. To improvise a melody that uses different rhythms (i.e. duplets, triplets, quadruplets quintuplets),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9. To play a polyrhythm on more than one instrument (i.e. on a djembe, hand drum and keyboard)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10. As an individual be able to perform two separate rhythms at the same time like the 3:2 polyrhythms </a:t>
            </a:r>
          </a:p>
          <a:p>
            <a:pPr defTabSz="777240">
              <a:spcBef>
                <a:spcPts val="0"/>
              </a:spcBef>
              <a:defRPr sz="153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11. Master the ‘nice cup of tea’ 3:2 polyrhythm and perform with confidence and flair</a:t>
            </a:r>
          </a:p>
        </p:txBody>
      </p:sp>
      <p:pic>
        <p:nvPicPr>
          <p:cNvPr id="397" name="Screenshot 2024-03-25 at 21.21.53.png" descr="Screenshot 2024-03-25 at 21.21.5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56917" y="1146538"/>
            <a:ext cx="2253949" cy="3371124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  <p:pic>
        <p:nvPicPr>
          <p:cNvPr id="398" name="IMG_9474.jpeg" descr="IMG_9474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5400000">
            <a:off x="9261286" y="3472861"/>
            <a:ext cx="1511610" cy="3946196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sp>
        <p:nvSpPr>
          <p:cNvPr id="399" name="Homework: Reflect upon what are your own musical aims and goals going forward from here?"/>
          <p:cNvSpPr txBox="1"/>
          <p:nvPr/>
        </p:nvSpPr>
        <p:spPr>
          <a:xfrm>
            <a:off x="376370" y="6374343"/>
            <a:ext cx="11141707" cy="358486"/>
          </a:xfrm>
          <a:prstGeom prst="rect">
            <a:avLst/>
          </a:prstGeom>
          <a:solidFill>
            <a:schemeClr val="accent2"/>
          </a:solidFill>
          <a:ln w="25400">
            <a:solidFill>
              <a:srgbClr val="AD5B24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Homework: Reflect upon what are your own musical aims and goals going forward from here?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